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Poppins Bold" charset="1" panose="00000800000000000000"/>
      <p:regular r:id="rId22"/>
    </p:embeddedFont>
    <p:embeddedFont>
      <p:font typeface="Lato" charset="1" panose="020F0502020204030203"/>
      <p:regular r:id="rId23"/>
    </p:embeddedFont>
    <p:embeddedFont>
      <p:font typeface="Poppins" charset="1" panose="00000500000000000000"/>
      <p:regular r:id="rId24"/>
    </p:embeddedFont>
    <p:embeddedFont>
      <p:font typeface="Lato Bold" charset="1" panose="020F05020202040302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png>
</file>

<file path=ppt/media/image17.svg>
</file>

<file path=ppt/media/image18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svg" Type="http://schemas.openxmlformats.org/officeDocument/2006/relationships/image"/><Relationship Id="rId2" Target="../media/image10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Relationship Id="rId9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9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62472" y="1825541"/>
            <a:ext cx="8608653" cy="1177799"/>
            <a:chOff x="0" y="0"/>
            <a:chExt cx="2267300" cy="31020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67300" cy="310202"/>
            </a:xfrm>
            <a:custGeom>
              <a:avLst/>
              <a:gdLst/>
              <a:ahLst/>
              <a:cxnLst/>
              <a:rect r="r" b="b" t="t" l="l"/>
              <a:pathLst>
                <a:path h="310202" w="2267300">
                  <a:moveTo>
                    <a:pt x="57556" y="0"/>
                  </a:moveTo>
                  <a:lnTo>
                    <a:pt x="2209743" y="0"/>
                  </a:lnTo>
                  <a:cubicBezTo>
                    <a:pt x="2241531" y="0"/>
                    <a:pt x="2267300" y="25769"/>
                    <a:pt x="2267300" y="57556"/>
                  </a:cubicBezTo>
                  <a:lnTo>
                    <a:pt x="2267300" y="252646"/>
                  </a:lnTo>
                  <a:cubicBezTo>
                    <a:pt x="2267300" y="284433"/>
                    <a:pt x="2241531" y="310202"/>
                    <a:pt x="2209743" y="310202"/>
                  </a:cubicBezTo>
                  <a:lnTo>
                    <a:pt x="57556" y="310202"/>
                  </a:lnTo>
                  <a:cubicBezTo>
                    <a:pt x="25769" y="310202"/>
                    <a:pt x="0" y="284433"/>
                    <a:pt x="0" y="252646"/>
                  </a:cubicBezTo>
                  <a:lnTo>
                    <a:pt x="0" y="57556"/>
                  </a:lnTo>
                  <a:cubicBezTo>
                    <a:pt x="0" y="25769"/>
                    <a:pt x="25769" y="0"/>
                    <a:pt x="5755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67300" cy="348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85044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173813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268384" y="2150226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461060" y="4083474"/>
            <a:ext cx="11411477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b="true" sz="3500" u="sng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MINOR PROJECT</a:t>
            </a:r>
            <a:r>
              <a:rPr lang="en-US" sz="3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:WEB SCRAPING OF USED CAR LISTINGS FROM ACKODRIVE – MUMBAI REGION</a:t>
            </a:r>
          </a:p>
          <a:p>
            <a:pPr algn="l">
              <a:lnSpc>
                <a:spcPts val="2749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059262" y="2153455"/>
            <a:ext cx="6169476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EVOASTRA VENTURES (OPC) PVT LTD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08786" y="8373426"/>
            <a:ext cx="7762921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E5E1DA"/>
                </a:solidFill>
                <a:latin typeface="Poppins"/>
                <a:ea typeface="Poppins"/>
                <a:cs typeface="Poppins"/>
                <a:sym typeface="Poppins"/>
              </a:rPr>
              <a:t>Present by Group B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29481" y="9244648"/>
            <a:ext cx="3863157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https://www.evoastra.in/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73888" y="9044623"/>
            <a:ext cx="3701778" cy="798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https://ackodrive.com/collection/volkswagen-cars/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71125" y="9044623"/>
            <a:ext cx="4313086" cy="798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https://github.com/AnishMehra07/Evoastra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3064757" y="-1564102"/>
            <a:ext cx="8058928" cy="5822576"/>
          </a:xfrm>
          <a:custGeom>
            <a:avLst/>
            <a:gdLst/>
            <a:ahLst/>
            <a:cxnLst/>
            <a:rect r="r" b="b" t="t" l="l"/>
            <a:pathLst>
              <a:path h="5822576" w="8058928">
                <a:moveTo>
                  <a:pt x="0" y="0"/>
                </a:moveTo>
                <a:lnTo>
                  <a:pt x="8058928" y="0"/>
                </a:lnTo>
                <a:lnTo>
                  <a:pt x="8058928" y="5822576"/>
                </a:lnTo>
                <a:lnTo>
                  <a:pt x="0" y="582257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-4155363" y="-386552"/>
            <a:ext cx="8058928" cy="5822576"/>
          </a:xfrm>
          <a:custGeom>
            <a:avLst/>
            <a:gdLst/>
            <a:ahLst/>
            <a:cxnLst/>
            <a:rect r="r" b="b" t="t" l="l"/>
            <a:pathLst>
              <a:path h="5822576" w="8058928">
                <a:moveTo>
                  <a:pt x="0" y="0"/>
                </a:moveTo>
                <a:lnTo>
                  <a:pt x="8058928" y="0"/>
                </a:lnTo>
                <a:lnTo>
                  <a:pt x="8058928" y="5822576"/>
                </a:lnTo>
                <a:lnTo>
                  <a:pt x="0" y="582257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98171" y="1126994"/>
            <a:ext cx="7188059" cy="6656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Your notebook follows this structure:</a:t>
            </a:r>
          </a:p>
          <a:p>
            <a:pPr algn="l">
              <a:lnSpc>
                <a:spcPts val="3779"/>
              </a:lnSpc>
            </a:pP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Import dependencies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Fetch webpage data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Initialize BeautifulSoup parser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Find() and FindAll() selectors to isolate data blocks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Extract attributes &amp; handle missing fields with conditions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Build DataFrame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Export CSV and generate PDF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Validate dataset by previewing in notebook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585"/>
            <a:ext cx="8201025" cy="185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  <a:r>
              <a:rPr lang="en-US" sz="326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CODE WORKFLOW</a:t>
            </a:r>
          </a:p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98171" y="1126994"/>
            <a:ext cx="7188059" cy="713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HTML class names changed frequently, requiring adjustments.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Text formatting issues (e.g., “32,000 km”) needed cleaning.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Price field required removing commas and symbols.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Some values contained mixed strings (e.g., “1 owner”).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Handling dynamic content required retry logic.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Ensuring scraper reliability for multiple runs.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</a:p>
          <a:p>
            <a:pPr algn="l">
              <a:lnSpc>
                <a:spcPts val="377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585"/>
            <a:ext cx="8201025" cy="185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  <a:r>
              <a:rPr lang="en-US" sz="326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CHALLENGES FACED</a:t>
            </a:r>
          </a:p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98171" y="1126994"/>
            <a:ext cx="7188059" cy="8084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Sample Data Extracted (from your CSV/PDF):</a:t>
            </a:r>
          </a:p>
          <a:p>
            <a:pPr algn="l">
              <a:lnSpc>
                <a:spcPts val="3779"/>
              </a:lnSpc>
            </a:pP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Total Cars Scraped: 4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Attributes Extracted: brand, model, km-driven, year, fuel type, transmission, price, owners, location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Cars Scraped: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</a:p>
          <a:p>
            <a:pPr algn="l" marL="1165854" indent="-388618" lvl="2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Maruti Suzuki Swift VXI – ₹5,10,000</a:t>
            </a:r>
          </a:p>
          <a:p>
            <a:pPr algn="l" marL="1165854" indent="-388618" lvl="2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Hyundai i20 Asta – ₹6,25,000</a:t>
            </a:r>
          </a:p>
          <a:p>
            <a:pPr algn="l" marL="1165854" indent="-388618" lvl="2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Tata Tiago XZ – ₹4,15,000</a:t>
            </a:r>
          </a:p>
          <a:p>
            <a:pPr algn="l" marL="1165854" indent="-388618" lvl="2">
              <a:lnSpc>
                <a:spcPts val="3779"/>
              </a:lnSpc>
              <a:buFont typeface="Arial"/>
              <a:buChar char="⚬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Honda City ZX – ₹7,80,000</a:t>
            </a: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Data is clean and consistent for further analysis.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585"/>
            <a:ext cx="8201025" cy="185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  <a:r>
              <a:rPr lang="en-US" sz="326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EXTRACTED DATASET SUMMARY</a:t>
            </a:r>
          </a:p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98171" y="1126994"/>
            <a:ext cx="7188059" cy="5199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Price Comparison: Honda City highest; Tiago lowest.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Fuel Type: 75% Petrol, 25% Diesel.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Transmission: Mostly Manual (3/4).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KM Driven: Range between 18,900 and 45,200 km.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Trends Observed: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</a:p>
          <a:p>
            <a:pPr algn="l" marL="993138" indent="-331046" lvl="2">
              <a:lnSpc>
                <a:spcPts val="3219"/>
              </a:lnSpc>
              <a:spcBef>
                <a:spcPct val="0"/>
              </a:spcBef>
              <a:buFont typeface="Arial"/>
              <a:buChar char="⚬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Higher km generally → lower price</a:t>
            </a:r>
          </a:p>
          <a:p>
            <a:pPr algn="l" marL="993138" indent="-331046" lvl="2">
              <a:lnSpc>
                <a:spcPts val="3219"/>
              </a:lnSpc>
              <a:spcBef>
                <a:spcPct val="0"/>
              </a:spcBef>
              <a:buFont typeface="Arial"/>
              <a:buChar char="⚬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Premium brands maintain higher resale value</a:t>
            </a:r>
          </a:p>
          <a:p>
            <a:pPr algn="l" marL="993138" indent="-331046" lvl="2">
              <a:lnSpc>
                <a:spcPts val="3219"/>
              </a:lnSpc>
              <a:spcBef>
                <a:spcPct val="0"/>
              </a:spcBef>
              <a:buFont typeface="Arial"/>
              <a:buChar char="⚬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Automatic variant priced higher than manual</a:t>
            </a:r>
          </a:p>
          <a:p>
            <a:pPr algn="l">
              <a:lnSpc>
                <a:spcPts val="3219"/>
              </a:lnSpc>
              <a:spcBef>
                <a:spcPct val="0"/>
              </a:spcBef>
            </a:pPr>
          </a:p>
          <a:p>
            <a:pPr algn="l">
              <a:lnSpc>
                <a:spcPts val="321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585"/>
            <a:ext cx="8201025" cy="185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  <a:r>
              <a:rPr lang="en-US" sz="326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DATA VISUALIZATION &amp; INSIGHTS</a:t>
            </a:r>
          </a:p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3387" y="2693435"/>
            <a:ext cx="8636338" cy="4399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Successfully built an end-to-end web scraper for extracting used car data.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Exported and cleaned the dataset in structured formats (CSV/PDF).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project demonstrates automation, HTML parsing, data cleaning, and analysis.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Results provide meaningful insights into pricing trends and car characteristics.</a:t>
            </a:r>
          </a:p>
          <a:p>
            <a:pPr algn="l">
              <a:lnSpc>
                <a:spcPts val="3219"/>
              </a:lnSpc>
              <a:spcBef>
                <a:spcPct val="0"/>
              </a:spcBef>
            </a:pPr>
          </a:p>
          <a:p>
            <a:pPr algn="l">
              <a:lnSpc>
                <a:spcPts val="321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42975" y="1038225"/>
            <a:ext cx="8201025" cy="185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  <a:r>
              <a:rPr lang="en-US" sz="326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3387" y="2693435"/>
            <a:ext cx="8636338" cy="3599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Scrape multiple cities: Bengaluru, Delhi, Pune, Chennai.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Use Selenium for full JavaScript handling.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Create daily automatic scraping pipeline.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Build a price prediction ML model using regression.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Deploy dashboard using Power BI/Tableau.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Create API endpoints for delivering real-time scraped data.</a:t>
            </a:r>
          </a:p>
          <a:p>
            <a:pPr algn="l">
              <a:lnSpc>
                <a:spcPts val="3219"/>
              </a:lnSpc>
              <a:spcBef>
                <a:spcPct val="0"/>
              </a:spcBef>
            </a:pPr>
          </a:p>
          <a:p>
            <a:pPr algn="l">
              <a:lnSpc>
                <a:spcPts val="321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42975" y="1038225"/>
            <a:ext cx="8201025" cy="185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  <a:r>
              <a:rPr lang="en-US" sz="326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SCOPE</a:t>
            </a:r>
          </a:p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100837">
            <a:off x="8982673" y="428119"/>
            <a:ext cx="8310061" cy="8781453"/>
          </a:xfrm>
          <a:custGeom>
            <a:avLst/>
            <a:gdLst/>
            <a:ahLst/>
            <a:cxnLst/>
            <a:rect r="r" b="b" t="t" l="l"/>
            <a:pathLst>
              <a:path h="8781453" w="8310061">
                <a:moveTo>
                  <a:pt x="8310061" y="0"/>
                </a:moveTo>
                <a:lnTo>
                  <a:pt x="0" y="0"/>
                </a:lnTo>
                <a:lnTo>
                  <a:pt x="0" y="8781453"/>
                </a:lnTo>
                <a:lnTo>
                  <a:pt x="8310061" y="8781453"/>
                </a:lnTo>
                <a:lnTo>
                  <a:pt x="8310061" y="0"/>
                </a:lnTo>
                <a:close/>
              </a:path>
            </a:pathLst>
          </a:custGeom>
          <a:blipFill>
            <a:blip r:embed="rId2"/>
            <a:stretch>
              <a:fillRect l="0" t="0" r="-381" b="-186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85044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73813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71305" y="879197"/>
            <a:ext cx="528429" cy="528429"/>
          </a:xfrm>
          <a:custGeom>
            <a:avLst/>
            <a:gdLst/>
            <a:ahLst/>
            <a:cxnLst/>
            <a:rect r="r" b="b" t="t" l="l"/>
            <a:pathLst>
              <a:path h="528429" w="528429">
                <a:moveTo>
                  <a:pt x="0" y="0"/>
                </a:moveTo>
                <a:lnTo>
                  <a:pt x="528429" y="0"/>
                </a:lnTo>
                <a:lnTo>
                  <a:pt x="528429" y="528429"/>
                </a:lnTo>
                <a:lnTo>
                  <a:pt x="0" y="5284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28665" y="3213525"/>
            <a:ext cx="11411477" cy="220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59"/>
              </a:lnSpc>
            </a:pP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  <a:r>
              <a:rPr lang="en-US" sz="1450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96669" y="882426"/>
            <a:ext cx="4535372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Karmatix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9481" y="9244648"/>
            <a:ext cx="357214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www.karmatix.in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73888" y="9244648"/>
            <a:ext cx="3725926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contact@karmatix.in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451260" y="9244648"/>
            <a:ext cx="4316991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  <a:spcBef>
                <a:spcPct val="0"/>
              </a:spcBef>
            </a:pPr>
            <a:r>
              <a:rPr lang="en-US" sz="23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Bhopal, Madhya Pradesh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28665" y="5417085"/>
            <a:ext cx="11411477" cy="831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50"/>
              </a:lnSpc>
            </a:pPr>
            <a:r>
              <a:rPr lang="en-US" sz="5500">
                <a:solidFill>
                  <a:srgbClr val="FBF9F1"/>
                </a:solidFill>
                <a:latin typeface="Poppins"/>
                <a:ea typeface="Poppins"/>
                <a:cs typeface="Poppins"/>
                <a:sym typeface="Poppins"/>
              </a:rPr>
              <a:t>for your time and attention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28665" y="9258300"/>
            <a:ext cx="428625" cy="428625"/>
          </a:xfrm>
          <a:custGeom>
            <a:avLst/>
            <a:gdLst/>
            <a:ahLst/>
            <a:cxnLst/>
            <a:rect r="r" b="b" t="t" l="l"/>
            <a:pathLst>
              <a:path h="428625" w="428625">
                <a:moveTo>
                  <a:pt x="0" y="0"/>
                </a:moveTo>
                <a:lnTo>
                  <a:pt x="428625" y="0"/>
                </a:lnTo>
                <a:lnTo>
                  <a:pt x="428625" y="428625"/>
                </a:lnTo>
                <a:lnTo>
                  <a:pt x="0" y="42862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542318">
            <a:off x="12037037" y="-954371"/>
            <a:ext cx="7674102" cy="8229600"/>
          </a:xfrm>
          <a:custGeom>
            <a:avLst/>
            <a:gdLst/>
            <a:ahLst/>
            <a:cxnLst/>
            <a:rect r="r" b="b" t="t" l="l"/>
            <a:pathLst>
              <a:path h="8229600" w="7674102">
                <a:moveTo>
                  <a:pt x="0" y="8229600"/>
                </a:moveTo>
                <a:lnTo>
                  <a:pt x="7674102" y="8229600"/>
                </a:lnTo>
                <a:lnTo>
                  <a:pt x="76741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25985" y="3328464"/>
            <a:ext cx="15148103" cy="6232551"/>
            <a:chOff x="0" y="0"/>
            <a:chExt cx="3989624" cy="164149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989624" cy="1641495"/>
            </a:xfrm>
            <a:custGeom>
              <a:avLst/>
              <a:gdLst/>
              <a:ahLst/>
              <a:cxnLst/>
              <a:rect r="r" b="b" t="t" l="l"/>
              <a:pathLst>
                <a:path h="1641495" w="3989624">
                  <a:moveTo>
                    <a:pt x="10222" y="0"/>
                  </a:moveTo>
                  <a:lnTo>
                    <a:pt x="3979402" y="0"/>
                  </a:lnTo>
                  <a:cubicBezTo>
                    <a:pt x="3982113" y="0"/>
                    <a:pt x="3984713" y="1077"/>
                    <a:pt x="3986630" y="2994"/>
                  </a:cubicBezTo>
                  <a:cubicBezTo>
                    <a:pt x="3988546" y="4911"/>
                    <a:pt x="3989624" y="7511"/>
                    <a:pt x="3989624" y="10222"/>
                  </a:cubicBezTo>
                  <a:lnTo>
                    <a:pt x="3989624" y="1631273"/>
                  </a:lnTo>
                  <a:cubicBezTo>
                    <a:pt x="3989624" y="1633984"/>
                    <a:pt x="3988546" y="1636584"/>
                    <a:pt x="3986630" y="1638501"/>
                  </a:cubicBezTo>
                  <a:cubicBezTo>
                    <a:pt x="3984713" y="1640418"/>
                    <a:pt x="3982113" y="1641495"/>
                    <a:pt x="3979402" y="1641495"/>
                  </a:cubicBezTo>
                  <a:lnTo>
                    <a:pt x="10222" y="1641495"/>
                  </a:lnTo>
                  <a:cubicBezTo>
                    <a:pt x="7511" y="1641495"/>
                    <a:pt x="4911" y="1640418"/>
                    <a:pt x="2994" y="1638501"/>
                  </a:cubicBezTo>
                  <a:cubicBezTo>
                    <a:pt x="1077" y="1636584"/>
                    <a:pt x="0" y="1633984"/>
                    <a:pt x="0" y="1631273"/>
                  </a:cubicBezTo>
                  <a:lnTo>
                    <a:pt x="0" y="10222"/>
                  </a:lnTo>
                  <a:cubicBezTo>
                    <a:pt x="0" y="7511"/>
                    <a:pt x="1077" y="4911"/>
                    <a:pt x="2994" y="2994"/>
                  </a:cubicBezTo>
                  <a:cubicBezTo>
                    <a:pt x="4911" y="1077"/>
                    <a:pt x="7511" y="0"/>
                    <a:pt x="10222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989624" cy="16795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147874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19" y="0"/>
                </a:lnTo>
                <a:lnTo>
                  <a:pt x="5747719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77667" y="1839074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1" y="0"/>
                </a:lnTo>
                <a:lnTo>
                  <a:pt x="896421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25985" y="713019"/>
            <a:ext cx="7273915" cy="202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6999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TODAY'S AGENDA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24052" y="3365520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Team Members involved in the project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5526" y="336552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24052" y="4310608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Introduction-Supriya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25526" y="42617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24052" y="5160295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Problem Statement-Supriya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25526" y="5160295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24052" y="5924570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Objectives of the project-Anish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25526" y="59245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24052" y="6775470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Tools &amp; Technologies used-Anish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25526" y="67754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214298" y="7673996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Website Structure Analysis-Chandrika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25526" y="7673996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6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24052" y="8439171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Web Scraping Implementation- Sujeet Singh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25526" y="8439171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7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536023" y="3365520"/>
            <a:ext cx="5441644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Web Scraping Methodology- Sujeet Singh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921721" y="336552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8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536023" y="4310608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Code workflow-Om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921721" y="4310608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9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536023" y="5160295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Challenges Faced-Om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921721" y="5160295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10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926568" y="59245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536023" y="5924570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Extracted Dataset Summary-Hitesh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926568" y="6775470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12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536023" y="6775470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Data Visualization &amp; Insights-Hitesh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926568" y="7540645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13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536023" y="7540645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Conclusion- Sujeet Singh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921721" y="8391546"/>
            <a:ext cx="44455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14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536023" y="8391546"/>
            <a:ext cx="544164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Future Scope-Harsh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83875" y="0"/>
            <a:ext cx="6904125" cy="10287000"/>
            <a:chOff x="0" y="0"/>
            <a:chExt cx="950116" cy="1415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0116" cy="1415652"/>
            </a:xfrm>
            <a:custGeom>
              <a:avLst/>
              <a:gdLst/>
              <a:ahLst/>
              <a:cxnLst/>
              <a:rect r="r" b="b" t="t" l="l"/>
              <a:pathLst>
                <a:path h="1415652" w="950116">
                  <a:moveTo>
                    <a:pt x="0" y="0"/>
                  </a:moveTo>
                  <a:lnTo>
                    <a:pt x="950116" y="0"/>
                  </a:lnTo>
                  <a:lnTo>
                    <a:pt x="950116" y="1415652"/>
                  </a:lnTo>
                  <a:lnTo>
                    <a:pt x="0" y="1415652"/>
                  </a:lnTo>
                  <a:close/>
                </a:path>
              </a:pathLst>
            </a:custGeom>
            <a:blipFill>
              <a:blip r:embed="rId2"/>
              <a:stretch>
                <a:fillRect l="0" t="-9244" r="-8446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482999"/>
            <a:ext cx="12577332" cy="8137251"/>
            <a:chOff x="0" y="0"/>
            <a:chExt cx="3312548" cy="214314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12549" cy="2143144"/>
            </a:xfrm>
            <a:custGeom>
              <a:avLst/>
              <a:gdLst/>
              <a:ahLst/>
              <a:cxnLst/>
              <a:rect r="r" b="b" t="t" l="l"/>
              <a:pathLst>
                <a:path h="2143144" w="3312549">
                  <a:moveTo>
                    <a:pt x="12311" y="0"/>
                  </a:moveTo>
                  <a:lnTo>
                    <a:pt x="3300238" y="0"/>
                  </a:lnTo>
                  <a:cubicBezTo>
                    <a:pt x="3307037" y="0"/>
                    <a:pt x="3312549" y="5512"/>
                    <a:pt x="3312549" y="12311"/>
                  </a:cubicBezTo>
                  <a:lnTo>
                    <a:pt x="3312549" y="2130834"/>
                  </a:lnTo>
                  <a:cubicBezTo>
                    <a:pt x="3312549" y="2134099"/>
                    <a:pt x="3311251" y="2137230"/>
                    <a:pt x="3308943" y="2139539"/>
                  </a:cubicBezTo>
                  <a:cubicBezTo>
                    <a:pt x="3306634" y="2141847"/>
                    <a:pt x="3303503" y="2143144"/>
                    <a:pt x="3300238" y="2143144"/>
                  </a:cubicBezTo>
                  <a:lnTo>
                    <a:pt x="12311" y="2143144"/>
                  </a:lnTo>
                  <a:cubicBezTo>
                    <a:pt x="9046" y="2143144"/>
                    <a:pt x="5915" y="2141847"/>
                    <a:pt x="3606" y="2139539"/>
                  </a:cubicBezTo>
                  <a:cubicBezTo>
                    <a:pt x="1297" y="2137230"/>
                    <a:pt x="0" y="2134099"/>
                    <a:pt x="0" y="2130834"/>
                  </a:cubicBezTo>
                  <a:lnTo>
                    <a:pt x="0" y="12311"/>
                  </a:lnTo>
                  <a:cubicBezTo>
                    <a:pt x="0" y="9046"/>
                    <a:pt x="1297" y="5915"/>
                    <a:pt x="3606" y="3606"/>
                  </a:cubicBezTo>
                  <a:cubicBezTo>
                    <a:pt x="5915" y="1297"/>
                    <a:pt x="9046" y="0"/>
                    <a:pt x="12311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312548" cy="21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false" rot="6626729">
            <a:off x="-8130685" y="1817905"/>
            <a:ext cx="12221289" cy="8822969"/>
          </a:xfrm>
          <a:custGeom>
            <a:avLst/>
            <a:gdLst/>
            <a:ahLst/>
            <a:cxnLst/>
            <a:rect r="r" b="b" t="t" l="l"/>
            <a:pathLst>
              <a:path h="8822969" w="12221289">
                <a:moveTo>
                  <a:pt x="12221289" y="0"/>
                </a:moveTo>
                <a:lnTo>
                  <a:pt x="0" y="0"/>
                </a:lnTo>
                <a:lnTo>
                  <a:pt x="0" y="8822968"/>
                </a:lnTo>
                <a:lnTo>
                  <a:pt x="12221289" y="8822968"/>
                </a:lnTo>
                <a:lnTo>
                  <a:pt x="12221289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12631" y="3782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83564" y="4395060"/>
            <a:ext cx="9267604" cy="4287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  <a:spcBef>
                <a:spcPct val="0"/>
              </a:spcBef>
            </a:pPr>
          </a:p>
          <a:p>
            <a:pPr algn="l" marL="474983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Web scraping is an automated process used to extract data from websites.</a:t>
            </a:r>
          </a:p>
          <a:p>
            <a:pPr algn="l" marL="474983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It is widely used in fields like analytics, market research, and automation.</a:t>
            </a:r>
          </a:p>
          <a:p>
            <a:pPr algn="l" marL="474983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Our project focuses on extracting real used-car data from the AckoDrive Mumbai listings.</a:t>
            </a:r>
          </a:p>
          <a:p>
            <a:pPr algn="l" marL="474983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The scraped data is processed, cleaned, analyzed, and stored in CSV and PDF formats.</a:t>
            </a:r>
          </a:p>
          <a:p>
            <a:pPr algn="l">
              <a:lnSpc>
                <a:spcPts val="3080"/>
              </a:lnSpc>
              <a:spcBef>
                <a:spcPct val="0"/>
              </a:spcBef>
            </a:pPr>
          </a:p>
          <a:p>
            <a:pPr algn="l">
              <a:lnSpc>
                <a:spcPts val="308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339023" y="2285225"/>
            <a:ext cx="8043479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4438636" y="4802688"/>
            <a:ext cx="8729104" cy="681625"/>
            <a:chOff x="0" y="0"/>
            <a:chExt cx="2299023" cy="1795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9023" cy="179523"/>
            </a:xfrm>
            <a:custGeom>
              <a:avLst/>
              <a:gdLst/>
              <a:ahLst/>
              <a:cxnLst/>
              <a:rect r="r" b="b" t="t" l="l"/>
              <a:pathLst>
                <a:path h="179523" w="2299023">
                  <a:moveTo>
                    <a:pt x="56762" y="0"/>
                  </a:moveTo>
                  <a:lnTo>
                    <a:pt x="2242261" y="0"/>
                  </a:lnTo>
                  <a:cubicBezTo>
                    <a:pt x="2257315" y="0"/>
                    <a:pt x="2271753" y="5980"/>
                    <a:pt x="2282398" y="16625"/>
                  </a:cubicBezTo>
                  <a:cubicBezTo>
                    <a:pt x="2293043" y="27270"/>
                    <a:pt x="2299023" y="41708"/>
                    <a:pt x="2299023" y="56762"/>
                  </a:cubicBezTo>
                  <a:lnTo>
                    <a:pt x="2299023" y="122760"/>
                  </a:lnTo>
                  <a:cubicBezTo>
                    <a:pt x="2299023" y="137815"/>
                    <a:pt x="2293043" y="152252"/>
                    <a:pt x="2282398" y="162897"/>
                  </a:cubicBezTo>
                  <a:cubicBezTo>
                    <a:pt x="2271753" y="173542"/>
                    <a:pt x="2257315" y="179523"/>
                    <a:pt x="2242261" y="179523"/>
                  </a:cubicBezTo>
                  <a:lnTo>
                    <a:pt x="56762" y="179523"/>
                  </a:lnTo>
                  <a:cubicBezTo>
                    <a:pt x="41708" y="179523"/>
                    <a:pt x="27270" y="173542"/>
                    <a:pt x="16625" y="162897"/>
                  </a:cubicBezTo>
                  <a:cubicBezTo>
                    <a:pt x="5980" y="152252"/>
                    <a:pt x="0" y="137815"/>
                    <a:pt x="0" y="122760"/>
                  </a:cubicBezTo>
                  <a:lnTo>
                    <a:pt x="0" y="56762"/>
                  </a:lnTo>
                  <a:cubicBezTo>
                    <a:pt x="0" y="41708"/>
                    <a:pt x="5980" y="27270"/>
                    <a:pt x="16625" y="16625"/>
                  </a:cubicBezTo>
                  <a:cubicBezTo>
                    <a:pt x="27270" y="5980"/>
                    <a:pt x="41708" y="0"/>
                    <a:pt x="567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E5E1D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9023" cy="2176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74588" y="926782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574588" y="4010041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74588" y="750556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8361880"/>
            <a:ext cx="896420" cy="896420"/>
          </a:xfrm>
          <a:custGeom>
            <a:avLst/>
            <a:gdLst/>
            <a:ahLst/>
            <a:cxnLst/>
            <a:rect r="r" b="b" t="t" l="l"/>
            <a:pathLst>
              <a:path h="896420" w="896420">
                <a:moveTo>
                  <a:pt x="0" y="0"/>
                </a:moveTo>
                <a:lnTo>
                  <a:pt x="896420" y="0"/>
                </a:lnTo>
                <a:lnTo>
                  <a:pt x="896420" y="896420"/>
                </a:lnTo>
                <a:lnTo>
                  <a:pt x="0" y="8964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10435729">
            <a:off x="-696093" y="-3780464"/>
            <a:ext cx="7951775" cy="8527373"/>
          </a:xfrm>
          <a:custGeom>
            <a:avLst/>
            <a:gdLst/>
            <a:ahLst/>
            <a:cxnLst/>
            <a:rect r="r" b="b" t="t" l="l"/>
            <a:pathLst>
              <a:path h="8527373" w="7951775">
                <a:moveTo>
                  <a:pt x="0" y="0"/>
                </a:moveTo>
                <a:lnTo>
                  <a:pt x="7951775" y="0"/>
                </a:lnTo>
                <a:lnTo>
                  <a:pt x="7951775" y="8527373"/>
                </a:lnTo>
                <a:lnTo>
                  <a:pt x="0" y="85273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605661" y="731323"/>
            <a:ext cx="7333407" cy="305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AckoDrive displays used car information but does not provide downloadable datasets.</a:t>
            </a:r>
            <a:r>
              <a:rPr lang="en-US" b="true" sz="2499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Manual data collection is slow, error-prone, and inefficient.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059170"/>
            <a:ext cx="585318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05661" y="3541024"/>
            <a:ext cx="5199649" cy="218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</a:p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Users and analysts need structured datasets for better insights.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605661" y="7073900"/>
            <a:ext cx="7461194" cy="218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</a:p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FD944"/>
                </a:solidFill>
                <a:latin typeface="Lato Bold"/>
                <a:ea typeface="Lato Bold"/>
                <a:cs typeface="Lato Bold"/>
                <a:sym typeface="Lato Bold"/>
              </a:rPr>
              <a:t>Our goal is to automate extraction of car details and convert them into usable, structured data.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6844491" y="-3015084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4011079" y="-2759658"/>
            <a:ext cx="9744477" cy="7040385"/>
          </a:xfrm>
          <a:custGeom>
            <a:avLst/>
            <a:gdLst/>
            <a:ahLst/>
            <a:cxnLst/>
            <a:rect r="r" b="b" t="t" l="l"/>
            <a:pathLst>
              <a:path h="7040385" w="9744477">
                <a:moveTo>
                  <a:pt x="0" y="0"/>
                </a:moveTo>
                <a:lnTo>
                  <a:pt x="9744477" y="0"/>
                </a:lnTo>
                <a:lnTo>
                  <a:pt x="9744477" y="7040385"/>
                </a:lnTo>
                <a:lnTo>
                  <a:pt x="0" y="704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08664" y="135541"/>
            <a:ext cx="1504361" cy="1249988"/>
          </a:xfrm>
          <a:custGeom>
            <a:avLst/>
            <a:gdLst/>
            <a:ahLst/>
            <a:cxnLst/>
            <a:rect r="r" b="b" t="t" l="l"/>
            <a:pathLst>
              <a:path h="1249988" w="1504361">
                <a:moveTo>
                  <a:pt x="0" y="0"/>
                </a:moveTo>
                <a:lnTo>
                  <a:pt x="1504361" y="0"/>
                </a:lnTo>
                <a:lnTo>
                  <a:pt x="1504361" y="1249987"/>
                </a:lnTo>
                <a:lnTo>
                  <a:pt x="0" y="12499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22638" y="1888934"/>
            <a:ext cx="8797051" cy="2508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27"/>
              </a:lnSpc>
            </a:pPr>
          </a:p>
          <a:p>
            <a:pPr algn="l">
              <a:lnSpc>
                <a:spcPts val="4827"/>
              </a:lnSpc>
            </a:pPr>
            <a:r>
              <a:rPr lang="en-US" sz="4388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OBJECTIVES OF THE PROJECT</a:t>
            </a:r>
          </a:p>
          <a:p>
            <a:pPr algn="l">
              <a:lnSpc>
                <a:spcPts val="4827"/>
              </a:lnSpc>
            </a:pPr>
          </a:p>
          <a:p>
            <a:pPr algn="l">
              <a:lnSpc>
                <a:spcPts val="4827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122981" y="4659983"/>
            <a:ext cx="14279314" cy="4105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</a:p>
          <a:p>
            <a:pPr algn="l" marL="561336" indent="-280668" lvl="1">
              <a:lnSpc>
                <a:spcPts val="3639"/>
              </a:lnSpc>
              <a:spcBef>
                <a:spcPct val="0"/>
              </a:spcBef>
              <a:buFont typeface="Arial"/>
              <a:buChar char="•"/>
            </a:pPr>
            <a:r>
              <a:rPr lang="en-US" sz="2599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Extract structured data from AckoDrive using web scraping.</a:t>
            </a:r>
          </a:p>
          <a:p>
            <a:pPr algn="l" marL="561336" indent="-280668" lvl="1">
              <a:lnSpc>
                <a:spcPts val="3639"/>
              </a:lnSpc>
              <a:spcBef>
                <a:spcPct val="0"/>
              </a:spcBef>
              <a:buFont typeface="Arial"/>
              <a:buChar char="•"/>
            </a:pPr>
            <a:r>
              <a:rPr lang="en-US" sz="2599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Identify key car attributes such as brand, model, km driven, year,fuel type, owners, transmission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 and price,location,owners,url,scapped data.</a:t>
            </a:r>
          </a:p>
          <a:p>
            <a:pPr algn="l" marL="561336" indent="-280668" lvl="1">
              <a:lnSpc>
                <a:spcPts val="3639"/>
              </a:lnSpc>
              <a:spcBef>
                <a:spcPct val="0"/>
              </a:spcBef>
              <a:buFont typeface="Arial"/>
              <a:buChar char="•"/>
            </a:pPr>
            <a:r>
              <a:rPr lang="en-US" sz="2599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Understand website HTML structure and optimize scraping logic.</a:t>
            </a:r>
          </a:p>
          <a:p>
            <a:pPr algn="l" marL="561336" indent="-280668" lvl="1">
              <a:lnSpc>
                <a:spcPts val="3639"/>
              </a:lnSpc>
              <a:spcBef>
                <a:spcPct val="0"/>
              </a:spcBef>
              <a:buFont typeface="Arial"/>
              <a:buChar char="•"/>
            </a:pPr>
            <a:r>
              <a:rPr lang="en-US" sz="2599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Store results in CSV and PDF formats for further analysis.</a:t>
            </a:r>
          </a:p>
          <a:p>
            <a:pPr algn="l" marL="561336" indent="-280668" lvl="1">
              <a:lnSpc>
                <a:spcPts val="3639"/>
              </a:lnSpc>
              <a:spcBef>
                <a:spcPct val="0"/>
              </a:spcBef>
              <a:buFont typeface="Arial"/>
              <a:buChar char="•"/>
            </a:pPr>
            <a:r>
              <a:rPr lang="en-US" sz="2599">
                <a:solidFill>
                  <a:srgbClr val="FBF9F1"/>
                </a:solidFill>
                <a:latin typeface="Lato"/>
                <a:ea typeface="Lato"/>
                <a:cs typeface="Lato"/>
                <a:sym typeface="Lato"/>
              </a:rPr>
              <a:t>Perform preliminary data cleaning and generate basic insights.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</a:p>
          <a:p>
            <a:pPr algn="l">
              <a:lnSpc>
                <a:spcPts val="36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97710" y="2645563"/>
            <a:ext cx="457200" cy="458927"/>
          </a:xfrm>
          <a:custGeom>
            <a:avLst/>
            <a:gdLst/>
            <a:ahLst/>
            <a:cxnLst/>
            <a:rect r="r" b="b" t="t" l="l"/>
            <a:pathLst>
              <a:path h="458927" w="457200">
                <a:moveTo>
                  <a:pt x="0" y="0"/>
                </a:moveTo>
                <a:lnTo>
                  <a:pt x="457200" y="0"/>
                </a:lnTo>
                <a:lnTo>
                  <a:pt x="457200" y="458928"/>
                </a:lnTo>
                <a:lnTo>
                  <a:pt x="0" y="4589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7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633090" y="3641905"/>
            <a:ext cx="6823913" cy="2083856"/>
            <a:chOff x="0" y="0"/>
            <a:chExt cx="1797245" cy="5488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7245" cy="548834"/>
            </a:xfrm>
            <a:custGeom>
              <a:avLst/>
              <a:gdLst/>
              <a:ahLst/>
              <a:cxnLst/>
              <a:rect r="r" b="b" t="t" l="l"/>
              <a:pathLst>
                <a:path h="548834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26144"/>
                  </a:lnTo>
                  <a:cubicBezTo>
                    <a:pt x="1797245" y="538676"/>
                    <a:pt x="1787086" y="548834"/>
                    <a:pt x="1774554" y="548834"/>
                  </a:cubicBezTo>
                  <a:lnTo>
                    <a:pt x="22691" y="548834"/>
                  </a:lnTo>
                  <a:cubicBezTo>
                    <a:pt x="10159" y="548834"/>
                    <a:pt x="0" y="538676"/>
                    <a:pt x="0" y="526144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7245" cy="5869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 marL="820419" indent="-273473" lvl="2">
                <a:lnSpc>
                  <a:spcPts val="2659"/>
                </a:lnSpc>
                <a:buFont typeface="Arial"/>
                <a:buChar char="⚬"/>
              </a:pPr>
              <a:r>
                <a:rPr lang="en-US" sz="18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requests – to send HTTP GET requests</a:t>
              </a:r>
            </a:p>
            <a:p>
              <a:pPr algn="ctr" marL="820419" indent="-273473" lvl="2">
                <a:lnSpc>
                  <a:spcPts val="2659"/>
                </a:lnSpc>
                <a:buFont typeface="Arial"/>
                <a:buChar char="⚬"/>
              </a:pPr>
              <a:r>
                <a:rPr lang="en-US" sz="18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BeautifulSoup4 – for HTML parsing</a:t>
              </a:r>
            </a:p>
            <a:p>
              <a:pPr algn="ctr" marL="820419" indent="-273473" lvl="2">
                <a:lnSpc>
                  <a:spcPts val="2659"/>
                </a:lnSpc>
                <a:buFont typeface="Arial"/>
                <a:buChar char="⚬"/>
              </a:pPr>
              <a:r>
                <a:rPr lang="en-US" sz="18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pandas – for data storage and cleaning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30997" y="6287361"/>
            <a:ext cx="6823913" cy="839660"/>
            <a:chOff x="0" y="0"/>
            <a:chExt cx="1797245" cy="2211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797245" cy="2592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830997" y="7320805"/>
            <a:ext cx="6823913" cy="2112056"/>
            <a:chOff x="0" y="0"/>
            <a:chExt cx="1797245" cy="55626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7950446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9633090" y="7320805"/>
            <a:ext cx="6823913" cy="2112056"/>
            <a:chOff x="0" y="0"/>
            <a:chExt cx="1797245" cy="55626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BF9F1"/>
            </a:solidFill>
            <a:ln w="38100" cap="sq">
              <a:solidFill>
                <a:srgbClr val="FBF9F1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97245" cy="5943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5753800" y="6476864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5764658" y="2647291"/>
            <a:ext cx="446341" cy="457200"/>
          </a:xfrm>
          <a:custGeom>
            <a:avLst/>
            <a:gdLst/>
            <a:ahLst/>
            <a:cxnLst/>
            <a:rect r="r" b="b" t="t" l="l"/>
            <a:pathLst>
              <a:path h="457200" w="446341">
                <a:moveTo>
                  <a:pt x="0" y="0"/>
                </a:moveTo>
                <a:lnTo>
                  <a:pt x="446342" y="0"/>
                </a:lnTo>
                <a:lnTo>
                  <a:pt x="446342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58503" y="44701"/>
            <a:ext cx="16600797" cy="2831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92"/>
              </a:lnSpc>
            </a:pPr>
          </a:p>
          <a:p>
            <a:pPr algn="ctr">
              <a:lnSpc>
                <a:spcPts val="5492"/>
              </a:lnSpc>
            </a:pPr>
            <a:r>
              <a:rPr lang="en-US" sz="4992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T</a:t>
            </a:r>
            <a:r>
              <a:rPr lang="en-US" b="true" sz="4992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OOLS &amp; TECHNOLOGIES USED</a:t>
            </a:r>
          </a:p>
          <a:p>
            <a:pPr algn="ctr">
              <a:lnSpc>
                <a:spcPts val="5492"/>
              </a:lnSpc>
            </a:pPr>
          </a:p>
          <a:p>
            <a:pPr algn="ctr">
              <a:lnSpc>
                <a:spcPts val="5492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3649784" y="6035819"/>
            <a:ext cx="3854146" cy="174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</a:p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FBF9F1"/>
                </a:solidFill>
                <a:latin typeface="Lato Bold"/>
                <a:ea typeface="Lato Bold"/>
                <a:cs typeface="Lato Bold"/>
                <a:sym typeface="Lato Bold"/>
              </a:rPr>
              <a:t>ENVIRONMENT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2306861" y="7771361"/>
            <a:ext cx="587218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Jupyter Notebook/Google Collab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830997" y="2455197"/>
            <a:ext cx="6823913" cy="839660"/>
            <a:chOff x="0" y="0"/>
            <a:chExt cx="1797245" cy="22114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57150"/>
              <a:ext cx="1797245" cy="2782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  <a:r>
                <a:rPr lang="en-US" sz="25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Programming language</a:t>
              </a: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7950446" y="2647850"/>
            <a:ext cx="457200" cy="460655"/>
          </a:xfrm>
          <a:custGeom>
            <a:avLst/>
            <a:gdLst/>
            <a:ahLst/>
            <a:cxnLst/>
            <a:rect r="r" b="b" t="t" l="l"/>
            <a:pathLst>
              <a:path h="460655" w="457200">
                <a:moveTo>
                  <a:pt x="0" y="0"/>
                </a:moveTo>
                <a:lnTo>
                  <a:pt x="457200" y="0"/>
                </a:lnTo>
                <a:lnTo>
                  <a:pt x="457200" y="460655"/>
                </a:lnTo>
                <a:lnTo>
                  <a:pt x="0" y="4606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9633090" y="2455197"/>
            <a:ext cx="6823913" cy="839660"/>
            <a:chOff x="0" y="0"/>
            <a:chExt cx="1797245" cy="22114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66675"/>
              <a:ext cx="1797245" cy="2878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Libraries</a:t>
              </a:r>
            </a:p>
          </p:txBody>
        </p:sp>
      </p:grpSp>
      <p:sp>
        <p:nvSpPr>
          <p:cNvPr name="Freeform 28" id="28"/>
          <p:cNvSpPr/>
          <p:nvPr/>
        </p:nvSpPr>
        <p:spPr>
          <a:xfrm flipH="false" flipV="false" rot="0">
            <a:off x="15615476" y="2643836"/>
            <a:ext cx="595523" cy="560777"/>
          </a:xfrm>
          <a:custGeom>
            <a:avLst/>
            <a:gdLst/>
            <a:ahLst/>
            <a:cxnLst/>
            <a:rect r="r" b="b" t="t" l="l"/>
            <a:pathLst>
              <a:path h="560777" w="595523">
                <a:moveTo>
                  <a:pt x="0" y="0"/>
                </a:moveTo>
                <a:lnTo>
                  <a:pt x="595524" y="0"/>
                </a:lnTo>
                <a:lnTo>
                  <a:pt x="595524" y="560777"/>
                </a:lnTo>
                <a:lnTo>
                  <a:pt x="0" y="5607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99" r="0" b="-3499"/>
            </a:stretch>
          </a:blipFill>
        </p:spPr>
      </p:sp>
      <p:grpSp>
        <p:nvGrpSpPr>
          <p:cNvPr name="Group 29" id="29"/>
          <p:cNvGrpSpPr/>
          <p:nvPr/>
        </p:nvGrpSpPr>
        <p:grpSpPr>
          <a:xfrm rot="0">
            <a:off x="1830997" y="3641905"/>
            <a:ext cx="6823913" cy="2112056"/>
            <a:chOff x="0" y="0"/>
            <a:chExt cx="1797245" cy="55626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797245" cy="556262"/>
            </a:xfrm>
            <a:custGeom>
              <a:avLst/>
              <a:gdLst/>
              <a:ahLst/>
              <a:cxnLst/>
              <a:rect r="r" b="b" t="t" l="l"/>
              <a:pathLst>
                <a:path h="556262" w="1797245">
                  <a:moveTo>
                    <a:pt x="22691" y="0"/>
                  </a:moveTo>
                  <a:lnTo>
                    <a:pt x="1774554" y="0"/>
                  </a:lnTo>
                  <a:cubicBezTo>
                    <a:pt x="1787086" y="0"/>
                    <a:pt x="1797245" y="10159"/>
                    <a:pt x="1797245" y="22691"/>
                  </a:cubicBezTo>
                  <a:lnTo>
                    <a:pt x="1797245" y="533571"/>
                  </a:lnTo>
                  <a:cubicBezTo>
                    <a:pt x="1797245" y="546103"/>
                    <a:pt x="1787086" y="556262"/>
                    <a:pt x="1774554" y="556262"/>
                  </a:cubicBezTo>
                  <a:lnTo>
                    <a:pt x="22691" y="556262"/>
                  </a:lnTo>
                  <a:cubicBezTo>
                    <a:pt x="10159" y="556262"/>
                    <a:pt x="0" y="546103"/>
                    <a:pt x="0" y="533571"/>
                  </a:cubicBezTo>
                  <a:lnTo>
                    <a:pt x="0" y="22691"/>
                  </a:lnTo>
                  <a:cubicBezTo>
                    <a:pt x="0" y="10159"/>
                    <a:pt x="10159" y="0"/>
                    <a:pt x="22691" y="0"/>
                  </a:cubicBezTo>
                  <a:close/>
                </a:path>
              </a:pathLst>
            </a:custGeom>
            <a:solidFill>
              <a:srgbClr val="FFD944"/>
            </a:solidFill>
            <a:ln w="38100" cap="sq">
              <a:solidFill>
                <a:srgbClr val="FFD944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66675"/>
              <a:ext cx="1797245" cy="622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619"/>
                </a:lnSpc>
              </a:pPr>
              <a:r>
                <a:rPr lang="en-US" sz="3299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Python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9633090" y="6421086"/>
            <a:ext cx="6823913" cy="839660"/>
            <a:chOff x="0" y="0"/>
            <a:chExt cx="1797245" cy="22114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797245" cy="221145"/>
            </a:xfrm>
            <a:custGeom>
              <a:avLst/>
              <a:gdLst/>
              <a:ahLst/>
              <a:cxnLst/>
              <a:rect r="r" b="b" t="t" l="l"/>
              <a:pathLst>
                <a:path h="221145" w="1797245">
                  <a:moveTo>
                    <a:pt x="68072" y="0"/>
                  </a:moveTo>
                  <a:lnTo>
                    <a:pt x="1729173" y="0"/>
                  </a:lnTo>
                  <a:cubicBezTo>
                    <a:pt x="1766768" y="0"/>
                    <a:pt x="1797245" y="30477"/>
                    <a:pt x="1797245" y="68072"/>
                  </a:cubicBezTo>
                  <a:lnTo>
                    <a:pt x="1797245" y="153073"/>
                  </a:lnTo>
                  <a:cubicBezTo>
                    <a:pt x="1797245" y="190668"/>
                    <a:pt x="1766768" y="221145"/>
                    <a:pt x="1729173" y="221145"/>
                  </a:cubicBezTo>
                  <a:lnTo>
                    <a:pt x="68072" y="221145"/>
                  </a:lnTo>
                  <a:cubicBezTo>
                    <a:pt x="30477" y="221145"/>
                    <a:pt x="0" y="190668"/>
                    <a:pt x="0" y="153073"/>
                  </a:cubicBezTo>
                  <a:lnTo>
                    <a:pt x="0" y="68072"/>
                  </a:lnTo>
                  <a:cubicBezTo>
                    <a:pt x="0" y="30477"/>
                    <a:pt x="30477" y="0"/>
                    <a:pt x="68072" y="0"/>
                  </a:cubicBezTo>
                  <a:close/>
                </a:path>
              </a:pathLst>
            </a:custGeom>
            <a:solidFill>
              <a:srgbClr val="000000"/>
            </a:solidFill>
            <a:ln w="38100" cap="rnd">
              <a:solidFill>
                <a:srgbClr val="FBF9F1"/>
              </a:solidFill>
              <a:prstDash val="solid"/>
              <a:round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57150"/>
              <a:ext cx="1797245" cy="2782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Output Formats &amp;Source website</a:t>
              </a:r>
            </a:p>
          </p:txBody>
        </p:sp>
      </p:grpSp>
      <p:sp>
        <p:nvSpPr>
          <p:cNvPr name="Freeform 35" id="35"/>
          <p:cNvSpPr/>
          <p:nvPr/>
        </p:nvSpPr>
        <p:spPr>
          <a:xfrm flipH="false" flipV="false" rot="0">
            <a:off x="15615476" y="6566244"/>
            <a:ext cx="595523" cy="560777"/>
          </a:xfrm>
          <a:custGeom>
            <a:avLst/>
            <a:gdLst/>
            <a:ahLst/>
            <a:cxnLst/>
            <a:rect r="r" b="b" t="t" l="l"/>
            <a:pathLst>
              <a:path h="560777" w="595523">
                <a:moveTo>
                  <a:pt x="0" y="0"/>
                </a:moveTo>
                <a:lnTo>
                  <a:pt x="595524" y="0"/>
                </a:lnTo>
                <a:lnTo>
                  <a:pt x="595524" y="560777"/>
                </a:lnTo>
                <a:lnTo>
                  <a:pt x="0" y="5607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99" r="0" b="-3499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0">
            <a:off x="9633090" y="7458854"/>
            <a:ext cx="6823913" cy="1990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CSV ,ipynb,Pdf-for output formats</a:t>
            </a:r>
          </a:p>
          <a:p>
            <a:pPr algn="ctr">
              <a:lnSpc>
                <a:spcPts val="2659"/>
              </a:lnSpc>
            </a:pP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AckoDrive (Mumbai listings page)-website that is been scrapped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144000" y="947720"/>
            <a:ext cx="8229600" cy="82296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560263" y="1065064"/>
            <a:ext cx="6529097" cy="652909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048871" y="1184144"/>
            <a:ext cx="4606904" cy="460690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  <a:ln w="38100" cap="sq">
              <a:solidFill>
                <a:srgbClr val="E5E1DA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98171" y="1136519"/>
            <a:ext cx="7188059" cy="8166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Each car listing appears inside a repeating HTML container.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Key elements identified include: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</a:p>
          <a:p>
            <a:pPr algn="l" marL="906780" indent="-302260" lvl="2">
              <a:lnSpc>
                <a:spcPts val="2940"/>
              </a:lnSpc>
              <a:spcBef>
                <a:spcPct val="0"/>
              </a:spcBef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Brand &amp; Model</a:t>
            </a:r>
          </a:p>
          <a:p>
            <a:pPr algn="l" marL="906780" indent="-302260" lvl="2">
              <a:lnSpc>
                <a:spcPts val="2940"/>
              </a:lnSpc>
              <a:spcBef>
                <a:spcPct val="0"/>
              </a:spcBef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Year &amp; KM driven</a:t>
            </a:r>
          </a:p>
          <a:p>
            <a:pPr algn="l" marL="906780" indent="-302260" lvl="2">
              <a:lnSpc>
                <a:spcPts val="2940"/>
              </a:lnSpc>
              <a:spcBef>
                <a:spcPct val="0"/>
              </a:spcBef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Fuel Type, Transmission</a:t>
            </a:r>
          </a:p>
          <a:p>
            <a:pPr algn="l" marL="906780" indent="-302260" lvl="2">
              <a:lnSpc>
                <a:spcPts val="2940"/>
              </a:lnSpc>
              <a:spcBef>
                <a:spcPct val="0"/>
              </a:spcBef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Owners Count</a:t>
            </a:r>
          </a:p>
          <a:p>
            <a:pPr algn="l" marL="906780" indent="-302260" lvl="2">
              <a:lnSpc>
                <a:spcPts val="2940"/>
              </a:lnSpc>
              <a:spcBef>
                <a:spcPct val="0"/>
              </a:spcBef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Price</a:t>
            </a:r>
          </a:p>
          <a:p>
            <a:pPr algn="l" marL="906780" indent="-302260" lvl="2">
              <a:lnSpc>
                <a:spcPts val="2940"/>
              </a:lnSpc>
              <a:spcBef>
                <a:spcPct val="0"/>
              </a:spcBef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Listing URL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DOM elements inspected using: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</a:p>
          <a:p>
            <a:pPr algn="l" marL="906780" indent="-302260" lvl="2">
              <a:lnSpc>
                <a:spcPts val="2940"/>
              </a:lnSpc>
              <a:spcBef>
                <a:spcPct val="0"/>
              </a:spcBef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div blocks</a:t>
            </a:r>
          </a:p>
          <a:p>
            <a:pPr algn="l" marL="906780" indent="-302260" lvl="2">
              <a:lnSpc>
                <a:spcPts val="2940"/>
              </a:lnSpc>
              <a:spcBef>
                <a:spcPct val="0"/>
              </a:spcBef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span tags</a:t>
            </a:r>
          </a:p>
          <a:p>
            <a:pPr algn="l" marL="906780" indent="-302260" lvl="2">
              <a:lnSpc>
                <a:spcPts val="2940"/>
              </a:lnSpc>
              <a:spcBef>
                <a:spcPct val="0"/>
              </a:spcBef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CSS classes specific to price, fuel-type, and details</a:t>
            </a: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</a:p>
          <a:p>
            <a:pPr algn="l" marL="453390" indent="-226695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Understanding DOM helped design the scraper’s extraction logic accurately.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24585"/>
            <a:ext cx="8201025" cy="185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  <a:r>
              <a:rPr lang="en-US" sz="326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WEBSITE STRUCTURE ANALYSIS</a:t>
            </a:r>
          </a:p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-1906815">
            <a:off x="12993495" y="7294339"/>
            <a:ext cx="3897077" cy="949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Total Addressable Market: 32 M</a:t>
            </a:r>
          </a:p>
        </p:txBody>
      </p:sp>
      <p:sp>
        <p:nvSpPr>
          <p:cNvPr name="TextBox 17" id="17"/>
          <p:cNvSpPr txBox="true"/>
          <p:nvPr/>
        </p:nvSpPr>
        <p:spPr>
          <a:xfrm rot="-1594631">
            <a:off x="11601197" y="5509481"/>
            <a:ext cx="4332561" cy="1403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Serviceable Addressable Market: 9.6 M</a:t>
            </a:r>
          </a:p>
        </p:txBody>
      </p:sp>
      <p:sp>
        <p:nvSpPr>
          <p:cNvPr name="TextBox 18" id="18"/>
          <p:cNvSpPr txBox="true"/>
          <p:nvPr/>
        </p:nvSpPr>
        <p:spPr>
          <a:xfrm rot="-1277786">
            <a:off x="10861839" y="3643619"/>
            <a:ext cx="3721397" cy="1605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Serviceable Obtainable Market: 480 K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98171" y="1136519"/>
            <a:ext cx="7188059" cy="779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Core steps implemented:</a:t>
            </a:r>
          </a:p>
          <a:p>
            <a:pPr algn="l">
              <a:lnSpc>
                <a:spcPts val="2940"/>
              </a:lnSpc>
            </a:pP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Send GET request to fetch HTML content.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Parse the page with BeautifulSoup.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Locate repeating car-card HTML sections.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Extract attributes: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</a:p>
          <a:p>
            <a:pPr algn="l" marL="906780" indent="-302260" lvl="2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brand, model</a:t>
            </a:r>
          </a:p>
          <a:p>
            <a:pPr algn="l" marL="906780" indent="-302260" lvl="2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kilometers driven</a:t>
            </a:r>
          </a:p>
          <a:p>
            <a:pPr algn="l" marL="906780" indent="-302260" lvl="2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year</a:t>
            </a:r>
          </a:p>
          <a:p>
            <a:pPr algn="l" marL="906780" indent="-302260" lvl="2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fuel type</a:t>
            </a:r>
          </a:p>
          <a:p>
            <a:pPr algn="l" marL="906780" indent="-302260" lvl="2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transmission</a:t>
            </a:r>
          </a:p>
          <a:p>
            <a:pPr algn="l" marL="906780" indent="-302260" lvl="2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price</a:t>
            </a:r>
          </a:p>
          <a:p>
            <a:pPr algn="l" marL="906780" indent="-302260" lvl="2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owners</a:t>
            </a:r>
          </a:p>
          <a:p>
            <a:pPr algn="l" marL="906780" indent="-302260" lvl="2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location</a:t>
            </a:r>
          </a:p>
          <a:p>
            <a:pPr algn="l" marL="906780" indent="-302260" lvl="2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URL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Append extracted details into a DataFrame.</a:t>
            </a:r>
          </a:p>
          <a:p>
            <a:pPr algn="l" marL="453390" indent="-226695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Export to CSV (ackodrive_mumbai_sample.csv) and PDF.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585"/>
            <a:ext cx="8201025" cy="185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  <a:r>
              <a:rPr lang="en-US" sz="326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WEB SCRAPING IMPLEMENTATION</a:t>
            </a:r>
          </a:p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81579">
            <a:off x="11199066" y="124438"/>
            <a:ext cx="10128448" cy="10895890"/>
          </a:xfrm>
          <a:custGeom>
            <a:avLst/>
            <a:gdLst/>
            <a:ahLst/>
            <a:cxnLst/>
            <a:rect r="r" b="b" t="t" l="l"/>
            <a:pathLst>
              <a:path h="10895890" w="10128448">
                <a:moveTo>
                  <a:pt x="0" y="0"/>
                </a:moveTo>
                <a:lnTo>
                  <a:pt x="10128447" y="0"/>
                </a:lnTo>
                <a:lnTo>
                  <a:pt x="10128447" y="10895890"/>
                </a:lnTo>
                <a:lnTo>
                  <a:pt x="0" y="108958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7" t="0" r="-15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280473" y="7962921"/>
            <a:ext cx="5747719" cy="3384081"/>
          </a:xfrm>
          <a:custGeom>
            <a:avLst/>
            <a:gdLst/>
            <a:ahLst/>
            <a:cxnLst/>
            <a:rect r="r" b="b" t="t" l="l"/>
            <a:pathLst>
              <a:path h="3384081" w="5747719">
                <a:moveTo>
                  <a:pt x="0" y="0"/>
                </a:moveTo>
                <a:lnTo>
                  <a:pt x="5747720" y="0"/>
                </a:lnTo>
                <a:lnTo>
                  <a:pt x="5747720" y="3384080"/>
                </a:lnTo>
                <a:lnTo>
                  <a:pt x="0" y="3384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02" t="0" r="0" b="-14318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96037" y="8607890"/>
            <a:ext cx="650410" cy="650410"/>
          </a:xfrm>
          <a:custGeom>
            <a:avLst/>
            <a:gdLst/>
            <a:ahLst/>
            <a:cxnLst/>
            <a:rect r="r" b="b" t="t" l="l"/>
            <a:pathLst>
              <a:path h="650410" w="650410">
                <a:moveTo>
                  <a:pt x="0" y="0"/>
                </a:moveTo>
                <a:lnTo>
                  <a:pt x="650410" y="0"/>
                </a:lnTo>
                <a:lnTo>
                  <a:pt x="650410" y="650410"/>
                </a:lnTo>
                <a:lnTo>
                  <a:pt x="0" y="6504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98171" y="1126994"/>
            <a:ext cx="7188059" cy="7608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Analyze HTML to identify tags and containers.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Send Request: using requests.get().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HTML Parsing: BeautifulSoup creates a structured parse tree.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Loop Through Listings: find all listing blocks using specific class names.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Extract Fields: using .text for text extraction.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Clean Fields: remove commas, convert km and price to numbers.</a:t>
            </a:r>
          </a:p>
          <a:p>
            <a:pPr algn="l" marL="582927" indent="-291463" lvl="1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699">
                <a:solidFill>
                  <a:srgbClr val="E5E1DA"/>
                </a:solidFill>
                <a:latin typeface="Lato"/>
                <a:ea typeface="Lato"/>
                <a:cs typeface="Lato"/>
                <a:sym typeface="Lato"/>
              </a:rPr>
              <a:t>Store Data: pandas DataFrame → CSV/PDF.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</a:p>
          <a:p>
            <a:pPr algn="l">
              <a:lnSpc>
                <a:spcPts val="377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585"/>
            <a:ext cx="8201025" cy="1855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  <a:r>
              <a:rPr lang="en-US" sz="3263" b="true">
                <a:solidFill>
                  <a:srgbClr val="FBF9F1"/>
                </a:solidFill>
                <a:latin typeface="Poppins Bold"/>
                <a:ea typeface="Poppins Bold"/>
                <a:cs typeface="Poppins Bold"/>
                <a:sym typeface="Poppins Bold"/>
              </a:rPr>
              <a:t>WEB SCRAPING METHODOLOGY</a:t>
            </a:r>
          </a:p>
          <a:p>
            <a:pPr algn="l">
              <a:lnSpc>
                <a:spcPts val="3590"/>
              </a:lnSpc>
            </a:pPr>
          </a:p>
          <a:p>
            <a:pPr algn="l">
              <a:lnSpc>
                <a:spcPts val="359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DAG6Ku7K_NU</dc:identifier>
  <dcterms:modified xsi:type="dcterms:W3CDTF">2011-08-01T06:04:30Z</dcterms:modified>
  <cp:revision>1</cp:revision>
  <dc:title>Black Elegant and Modern Startup Pitch Deck Presentation</dc:title>
</cp:coreProperties>
</file>

<file path=docProps/thumbnail.jpeg>
</file>